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3" r:id="rId2"/>
    <p:sldId id="352" r:id="rId3"/>
    <p:sldId id="351" r:id="rId4"/>
    <p:sldId id="357" r:id="rId5"/>
    <p:sldId id="358" r:id="rId6"/>
    <p:sldId id="349" r:id="rId7"/>
    <p:sldId id="333" r:id="rId8"/>
    <p:sldId id="347" r:id="rId9"/>
    <p:sldId id="340" r:id="rId10"/>
    <p:sldId id="348" r:id="rId11"/>
    <p:sldId id="346" r:id="rId12"/>
    <p:sldId id="337" r:id="rId13"/>
    <p:sldId id="334" r:id="rId14"/>
    <p:sldId id="336" r:id="rId15"/>
    <p:sldId id="353" r:id="rId16"/>
    <p:sldId id="338" r:id="rId17"/>
    <p:sldId id="350" r:id="rId18"/>
    <p:sldId id="339" r:id="rId19"/>
    <p:sldId id="356" r:id="rId20"/>
    <p:sldId id="354" r:id="rId21"/>
    <p:sldId id="355" r:id="rId22"/>
    <p:sldId id="32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  <a:srgbClr val="454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308E72-E938-DE48-9BA8-38C01D321BC0}" v="69" dt="2020-10-25T21:45:03.9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04"/>
    <p:restoredTop sz="96327"/>
  </p:normalViewPr>
  <p:slideViewPr>
    <p:cSldViewPr snapToGrid="0" snapToObjects="1" showGuides="1">
      <p:cViewPr>
        <p:scale>
          <a:sx n="77" d="100"/>
          <a:sy n="77" d="100"/>
        </p:scale>
        <p:origin x="448" y="80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21T13:56:37.684" idx="8">
    <p:pos x="4247" y="996"/>
    <p:text>NOTE new alternative image/layout variations on this title slide are now available. 
Select 'Layout' in the 'Slides section under the HOME menu tab to see the various options.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3FF15-59C9-0143-8D2F-5920F451D88A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44CA5-311B-2840-A1E4-7D8215EFC8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7" indent="0" algn="ctr">
              <a:buNone/>
              <a:defRPr sz="1500"/>
            </a:lvl2pPr>
            <a:lvl3pPr marL="685813" indent="0" algn="ctr">
              <a:buNone/>
              <a:defRPr sz="1350"/>
            </a:lvl3pPr>
            <a:lvl4pPr marL="1028720" indent="0" algn="ctr">
              <a:buNone/>
              <a:defRPr sz="1200"/>
            </a:lvl4pPr>
            <a:lvl5pPr marL="1371627" indent="0" algn="ctr">
              <a:buNone/>
              <a:defRPr sz="1200"/>
            </a:lvl5pPr>
            <a:lvl6pPr marL="1714534" indent="0" algn="ctr">
              <a:buNone/>
              <a:defRPr sz="1200"/>
            </a:lvl6pPr>
            <a:lvl7pPr marL="2057440" indent="0" algn="ctr">
              <a:buNone/>
              <a:defRPr sz="1200"/>
            </a:lvl7pPr>
            <a:lvl8pPr marL="2400347" indent="0" algn="ctr">
              <a:buNone/>
              <a:defRPr sz="1200"/>
            </a:lvl8pPr>
            <a:lvl9pPr marL="2743254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160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3723" cy="685914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44481" y="2187733"/>
            <a:ext cx="10704765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59676" y="3648333"/>
            <a:ext cx="7274373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3" indent="0" algn="ctr">
              <a:buNone/>
              <a:defRPr sz="1500"/>
            </a:lvl2pPr>
            <a:lvl3pPr marL="685804" indent="0" algn="ctr">
              <a:buNone/>
              <a:defRPr sz="1350"/>
            </a:lvl3pPr>
            <a:lvl4pPr marL="1028707" indent="0" algn="ctr">
              <a:buNone/>
              <a:defRPr sz="1200"/>
            </a:lvl4pPr>
            <a:lvl5pPr marL="1371609" indent="0" algn="ctr">
              <a:buNone/>
              <a:defRPr sz="1200"/>
            </a:lvl5pPr>
            <a:lvl6pPr marL="1714511" indent="0" algn="ctr">
              <a:buNone/>
              <a:defRPr sz="1200"/>
            </a:lvl6pPr>
            <a:lvl7pPr marL="2057413" indent="0" algn="ctr">
              <a:buNone/>
              <a:defRPr sz="1200"/>
            </a:lvl7pPr>
            <a:lvl8pPr marL="2400316" indent="0" algn="ctr">
              <a:buNone/>
              <a:defRPr sz="1200"/>
            </a:lvl8pPr>
            <a:lvl9pPr marL="2743218" indent="0" algn="ctr">
              <a:buNone/>
              <a:defRPr sz="1200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84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39288" y="4702106"/>
            <a:ext cx="9144000" cy="1345391"/>
          </a:xfrm>
        </p:spPr>
        <p:txBody>
          <a:bodyPr anchor="b">
            <a:normAutofit/>
          </a:bodyPr>
          <a:lstStyle>
            <a:lvl1pPr algn="r">
              <a:defRPr sz="2723" spc="45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62709"/>
            <a:ext cx="9144000" cy="691273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2" indent="0" algn="ctr">
              <a:buNone/>
              <a:defRPr sz="1351"/>
            </a:lvl3pPr>
            <a:lvl4pPr marL="1028689" indent="0" algn="ctr">
              <a:buNone/>
              <a:defRPr sz="1200"/>
            </a:lvl4pPr>
            <a:lvl5pPr marL="1371584" indent="0" algn="ctr">
              <a:buNone/>
              <a:defRPr sz="1200"/>
            </a:lvl5pPr>
            <a:lvl6pPr marL="1714480" indent="0" algn="ctr">
              <a:buNone/>
              <a:defRPr sz="1200"/>
            </a:lvl6pPr>
            <a:lvl7pPr marL="2057375" indent="0" algn="ctr">
              <a:buNone/>
              <a:defRPr sz="1200"/>
            </a:lvl7pPr>
            <a:lvl8pPr marL="2400271" indent="0" algn="ctr">
              <a:buNone/>
              <a:defRPr sz="1200"/>
            </a:lvl8pPr>
            <a:lvl9pPr marL="2743167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339288" y="4702106"/>
            <a:ext cx="9144000" cy="1345391"/>
          </a:xfrm>
        </p:spPr>
        <p:txBody>
          <a:bodyPr anchor="b">
            <a:normAutofit/>
          </a:bodyPr>
          <a:lstStyle>
            <a:lvl1pPr algn="r">
              <a:defRPr sz="2723" spc="45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62709"/>
            <a:ext cx="9144000" cy="691273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2" indent="0" algn="ctr">
              <a:buNone/>
              <a:defRPr sz="1351"/>
            </a:lvl3pPr>
            <a:lvl4pPr marL="1028689" indent="0" algn="ctr">
              <a:buNone/>
              <a:defRPr sz="1200"/>
            </a:lvl4pPr>
            <a:lvl5pPr marL="1371584" indent="0" algn="ctr">
              <a:buNone/>
              <a:defRPr sz="1200"/>
            </a:lvl5pPr>
            <a:lvl6pPr marL="1714480" indent="0" algn="ctr">
              <a:buNone/>
              <a:defRPr sz="1200"/>
            </a:lvl6pPr>
            <a:lvl7pPr marL="2057375" indent="0" algn="ctr">
              <a:buNone/>
              <a:defRPr sz="1200"/>
            </a:lvl7pPr>
            <a:lvl8pPr marL="2400271" indent="0" algn="ctr">
              <a:buNone/>
              <a:defRPr sz="1200"/>
            </a:lvl8pPr>
            <a:lvl9pPr marL="2743167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7F123-F7F6-8E4E-B5F7-41A360CBF899}" type="datetimeFigureOut">
              <a:rPr lang="en-GB" smtClean="0"/>
              <a:t>20/10/2021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1" r:id="rId3"/>
    <p:sldLayoutId id="2147483662" r:id="rId4"/>
    <p:sldLayoutId id="2147483663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eveloper.apple.com/design/human-interface-guidelines/sign-in-with-apple/overview/introduction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ber.com/global/en/sign-in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earch.muz.li/inspiration/login-screen/" TargetMode="Externa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earch.muz.li/inspiration/login-screen/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edium.muz.li/login-sign-up-inspiration-for-mobile-apps-aeff34090bbd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uxcam.com/blog/10-apps-with-great-user-onboarding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vestopedia.com/terms/h/heuristics.asp" TargetMode="Externa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xplanet.org/usability-heuristics-for-cognitive-disabilities-6988266e42e8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nngroup.com/articles/ten-usability-heuristics/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usabilitygeek.com/perfect-mobile-app-login-screen/" TargetMode="Externa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uxcam.com/blog/login-screen-examples/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xplanet.org/18-ux-design-tips-for-registration-and-login-forms-f897557358ba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ctrTitle"/>
          </p:nvPr>
        </p:nvSpPr>
        <p:spPr>
          <a:xfrm>
            <a:off x="3479800" y="4445832"/>
            <a:ext cx="8138526" cy="1345390"/>
          </a:xfrm>
        </p:spPr>
        <p:txBody>
          <a:bodyPr>
            <a:normAutofit/>
          </a:bodyPr>
          <a:lstStyle/>
          <a:p>
            <a:pPr algn="r"/>
            <a:r>
              <a:rPr lang="en-GB" sz="7200" b="1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  <a:sym typeface="Lucida Grande" charset="0"/>
              </a:rPr>
              <a:t>LOGIN SCREENS</a:t>
            </a:r>
            <a:endParaRPr lang="en-GB" sz="7200" b="1" dirty="0">
              <a:solidFill>
                <a:srgbClr val="FF0000"/>
              </a:solidFill>
            </a:endParaRPr>
          </a:p>
        </p:txBody>
      </p:sp>
      <p:sp>
        <p:nvSpPr>
          <p:cNvPr id="56" name="Subtitle 55"/>
          <p:cNvSpPr>
            <a:spLocks noGrp="1"/>
          </p:cNvSpPr>
          <p:nvPr>
            <p:ph type="subTitle" idx="1"/>
          </p:nvPr>
        </p:nvSpPr>
        <p:spPr>
          <a:xfrm>
            <a:off x="2578102" y="5791222"/>
            <a:ext cx="9144000" cy="691273"/>
          </a:xfrm>
        </p:spPr>
        <p:txBody>
          <a:bodyPr>
            <a:normAutofit/>
          </a:bodyPr>
          <a:lstStyle/>
          <a:p>
            <a:pPr algn="r"/>
            <a:r>
              <a:rPr lang="en-GB"/>
              <a:t>Computing – </a:t>
            </a:r>
            <a:r>
              <a:rPr lang="en-GB">
                <a:ea typeface="+mn-lt"/>
                <a:cs typeface="+mn-lt"/>
              </a:rPr>
              <a:t>Faculty of Business, Law and Digital</a:t>
            </a:r>
            <a:endParaRPr lang="en-GB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39895-420B-A842-874F-F7B8A5E0C892}"/>
              </a:ext>
            </a:extLst>
          </p:cNvPr>
          <p:cNvSpPr/>
          <p:nvPr/>
        </p:nvSpPr>
        <p:spPr>
          <a:xfrm>
            <a:off x="183775" y="6330091"/>
            <a:ext cx="19335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>
                <a:solidFill>
                  <a:srgbClr val="FFFFFF"/>
                </a:solidFill>
                <a:latin typeface="Trebuchet MS" panose="020B0703020202090204" pitchFamily="34" charset="0"/>
              </a:rPr>
              <a:t>martin.reid@solent.ac.uk</a:t>
            </a:r>
            <a:endParaRPr lang="en-GB" sz="1200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A7A3E69-F984-DA4E-9737-8FF836114D39}"/>
              </a:ext>
            </a:extLst>
          </p:cNvPr>
          <p:cNvSpPr/>
          <p:nvPr/>
        </p:nvSpPr>
        <p:spPr>
          <a:xfrm>
            <a:off x="1724899" y="6384095"/>
            <a:ext cx="88152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APPLE.,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Introduction - Sign in with Apple - Human Interface Guidelines - Apple Developer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25 October 2020].</a:t>
            </a:r>
            <a:b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https://developer.apple.com/design/human-interface-guidelines/sign-in-with-apple/overview/introduction/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CCC2080-164B-B649-9EB8-18B794BAA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369" y="394129"/>
            <a:ext cx="3707914" cy="5630238"/>
          </a:xfrm>
          <a:prstGeom prst="rect">
            <a:avLst/>
          </a:prstGeom>
        </p:spPr>
      </p:pic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8CA5BB-DD21-674C-AC7E-654E59638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916" y="394129"/>
            <a:ext cx="3523014" cy="563023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B7F794-361B-5241-84AC-04A55B4D89D5}"/>
              </a:ext>
            </a:extLst>
          </p:cNvPr>
          <p:cNvSpPr/>
          <p:nvPr/>
        </p:nvSpPr>
        <p:spPr>
          <a:xfrm>
            <a:off x="555812" y="1317899"/>
            <a:ext cx="465010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1D1D1F"/>
                </a:solidFill>
                <a:latin typeface="Trebuchet MS" panose="020B0703020202090204" pitchFamily="34" charset="0"/>
              </a:rPr>
              <a:t>If your app requires signing into an account, display a brief, friendly explanation on the login screen that describes the reasons for the requirement and its benefits. Also, remember that not everyone using your app has an account from the start.</a:t>
            </a:r>
            <a:endParaRPr lang="en-US" sz="2400" dirty="0">
              <a:latin typeface="Trebuchet MS" panose="020B070302020209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1D36E4-A023-6542-AD95-108B06098B78}"/>
              </a:ext>
            </a:extLst>
          </p:cNvPr>
          <p:cNvSpPr txBox="1"/>
          <p:nvPr/>
        </p:nvSpPr>
        <p:spPr>
          <a:xfrm>
            <a:off x="600594" y="451248"/>
            <a:ext cx="2997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rebuchet MS" panose="020B0703020202090204" pitchFamily="34" charset="0"/>
              </a:rPr>
              <a:t>Apple Sign in </a:t>
            </a:r>
          </a:p>
        </p:txBody>
      </p:sp>
    </p:spTree>
    <p:extLst>
      <p:ext uri="{BB962C8B-B14F-4D97-AF65-F5344CB8AC3E}">
        <p14:creationId xmlns:p14="http://schemas.microsoft.com/office/powerpoint/2010/main" val="157784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A11C3ED-14B8-AB4D-AB40-7F4BA22F3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85"/>
          <a:stretch/>
        </p:blipFill>
        <p:spPr>
          <a:xfrm>
            <a:off x="311156" y="232193"/>
            <a:ext cx="3388794" cy="66258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BA84D55-ED32-B845-80DF-9EDA489DC1C3}"/>
              </a:ext>
            </a:extLst>
          </p:cNvPr>
          <p:cNvSpPr/>
          <p:nvPr/>
        </p:nvSpPr>
        <p:spPr>
          <a:xfrm>
            <a:off x="7580642" y="6256475"/>
            <a:ext cx="4147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https://www.uber.com/global/en/sign-in/</a:t>
            </a:r>
            <a:r>
              <a:rPr lang="en-US" dirty="0"/>
              <a:t> </a:t>
            </a:r>
          </a:p>
        </p:txBody>
      </p:sp>
      <p:pic>
        <p:nvPicPr>
          <p:cNvPr id="6" name="Picture 5" descr="Graphical user interface, application, website, Teams&#10;&#10;Description automatically generated">
            <a:extLst>
              <a:ext uri="{FF2B5EF4-FFF2-40B4-BE49-F238E27FC236}">
                <a16:creationId xmlns:a16="http://schemas.microsoft.com/office/drawing/2014/main" id="{A54D0B70-2549-1E41-9121-3126380E6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314" y="232193"/>
            <a:ext cx="7745130" cy="4930587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44617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84D1DD-BCDF-0743-95A4-98FBF80F1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10" y="0"/>
            <a:ext cx="107953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2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FCB081-D871-0547-9987-43CF9DA3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5400"/>
            <a:ext cx="11430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11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455AE34-36E1-414E-BA2A-35237AA02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3" y="0"/>
            <a:ext cx="121023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32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29A760B7-F137-1A43-A0D2-A6916E849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06" y="0"/>
            <a:ext cx="5425987" cy="685800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08342B0-10B7-254D-BE2E-D2DF69468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910" y="0"/>
            <a:ext cx="5067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7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A7769C-1234-C542-A8BE-8D3C7E469D20}"/>
              </a:ext>
            </a:extLst>
          </p:cNvPr>
          <p:cNvSpPr/>
          <p:nvPr/>
        </p:nvSpPr>
        <p:spPr>
          <a:xfrm>
            <a:off x="2613538" y="6244839"/>
            <a:ext cx="70724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MUZILI.,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439+ Login screens design inspiration, ideas and examples - </a:t>
            </a:r>
            <a:r>
              <a:rPr lang="en-GB" sz="1200" i="1" dirty="0" err="1">
                <a:solidFill>
                  <a:srgbClr val="000000"/>
                </a:solidFill>
                <a:latin typeface="Trebuchet MS" panose="020B0703020202090204" pitchFamily="34" charset="0"/>
              </a:rPr>
              <a:t>Muzli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 Design Inspiration</a:t>
            </a:r>
            <a:b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25 October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https://search.muz.li/inspiration/login-screen/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2BAB043-D079-F143-B62A-FEDDC9ADB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31" y="0"/>
            <a:ext cx="10088937" cy="582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35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A7769C-1234-C542-A8BE-8D3C7E469D20}"/>
              </a:ext>
            </a:extLst>
          </p:cNvPr>
          <p:cNvSpPr/>
          <p:nvPr/>
        </p:nvSpPr>
        <p:spPr>
          <a:xfrm>
            <a:off x="2613538" y="6244839"/>
            <a:ext cx="707249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MUZILI.,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439+ Login screens design inspiration, ideas and examples - </a:t>
            </a:r>
            <a:r>
              <a:rPr lang="en-GB" sz="1200" i="1" dirty="0" err="1">
                <a:solidFill>
                  <a:srgbClr val="000000"/>
                </a:solidFill>
                <a:latin typeface="Trebuchet MS" panose="020B0703020202090204" pitchFamily="34" charset="0"/>
              </a:rPr>
              <a:t>Muzli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 Design Inspiration</a:t>
            </a:r>
            <a:b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25 October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https://search.muz.li/inspiration/login-screen/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  <a:p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7003C53-581B-CF45-BDE5-ED679D358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64" y="0"/>
            <a:ext cx="10136497" cy="586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070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DD851F-E0D5-334C-BC1F-EB4B8F402320}"/>
              </a:ext>
            </a:extLst>
          </p:cNvPr>
          <p:cNvSpPr/>
          <p:nvPr/>
        </p:nvSpPr>
        <p:spPr>
          <a:xfrm>
            <a:off x="2294964" y="6333129"/>
            <a:ext cx="76020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https://medium.muz.li/login-sign-up-inspiration-for-mobile-apps-aeff34090bbd</a:t>
            </a:r>
            <a:r>
              <a:rPr lang="en-US" dirty="0"/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02F2930-E9E8-F349-B626-30AB907A2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41" y="0"/>
            <a:ext cx="10454717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3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036408-7728-8041-B661-2C09F3045C72}"/>
              </a:ext>
            </a:extLst>
          </p:cNvPr>
          <p:cNvSpPr txBox="1"/>
          <p:nvPr/>
        </p:nvSpPr>
        <p:spPr>
          <a:xfrm>
            <a:off x="2234650" y="2028616"/>
            <a:ext cx="7795725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solidFill>
                  <a:srgbClr val="FAFAFA"/>
                </a:solidFill>
                <a:latin typeface="Trebuchet MS" panose="020B0703020202090204" pitchFamily="34" charset="0"/>
              </a:rPr>
              <a:t>LOGIN SCREEN </a:t>
            </a:r>
            <a:br>
              <a:rPr lang="en-US" sz="8800" dirty="0">
                <a:solidFill>
                  <a:srgbClr val="FAFAFA"/>
                </a:solidFill>
                <a:latin typeface="Trebuchet MS" panose="020B0703020202090204" pitchFamily="34" charset="0"/>
              </a:rPr>
            </a:br>
            <a:r>
              <a:rPr lang="en-US" sz="8800" dirty="0">
                <a:solidFill>
                  <a:srgbClr val="FAFAFA"/>
                </a:solidFill>
                <a:latin typeface="Trebuchet MS" panose="020B0703020202090204" pitchFamily="34" charset="0"/>
              </a:rPr>
              <a:t>DESIGN TASK</a:t>
            </a:r>
          </a:p>
        </p:txBody>
      </p:sp>
    </p:spTree>
    <p:extLst>
      <p:ext uri="{BB962C8B-B14F-4D97-AF65-F5344CB8AC3E}">
        <p14:creationId xmlns:p14="http://schemas.microsoft.com/office/powerpoint/2010/main" val="291691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8FBE70-38DB-BD44-8128-2738AFB4F5FA}"/>
              </a:ext>
            </a:extLst>
          </p:cNvPr>
          <p:cNvSpPr txBox="1"/>
          <p:nvPr/>
        </p:nvSpPr>
        <p:spPr>
          <a:xfrm>
            <a:off x="1968500" y="1016000"/>
            <a:ext cx="7543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AFAFA"/>
                </a:solidFill>
                <a:latin typeface="Trebuchet MS" panose="020B0703020202090204" pitchFamily="34" charset="0"/>
              </a:rPr>
              <a:t>On boarding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AFAFA"/>
                </a:solidFill>
                <a:latin typeface="Trebuchet MS" panose="020B0703020202090204" pitchFamily="34" charset="0"/>
              </a:rPr>
              <a:t>Sign up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AFAFA"/>
                </a:solidFill>
                <a:latin typeface="Trebuchet MS" panose="020B0703020202090204" pitchFamily="34" charset="0"/>
              </a:rPr>
              <a:t>login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7200" dirty="0">
                <a:solidFill>
                  <a:srgbClr val="FAFAFA"/>
                </a:solidFill>
                <a:latin typeface="Trebuchet MS" panose="020B0703020202090204" pitchFamily="34" charset="0"/>
              </a:rPr>
              <a:t>Sign in</a:t>
            </a:r>
          </a:p>
        </p:txBody>
      </p:sp>
    </p:spTree>
    <p:extLst>
      <p:ext uri="{BB962C8B-B14F-4D97-AF65-F5344CB8AC3E}">
        <p14:creationId xmlns:p14="http://schemas.microsoft.com/office/powerpoint/2010/main" val="22472552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77C900A-2FA7-894C-9E38-B9DA19CC6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07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-in-screens-inter" descr="log-in-screens-inter">
            <a:hlinkClick r:id="" action="ppaction://media"/>
            <a:extLst>
              <a:ext uri="{FF2B5EF4-FFF2-40B4-BE49-F238E27FC236}">
                <a16:creationId xmlns:a16="http://schemas.microsoft.com/office/drawing/2014/main" id="{77B9D242-C563-7B42-B24E-3963FE55BB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08500" y="0"/>
            <a:ext cx="324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6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80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4A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21CB0D-800B-794D-BE16-5B8DD759254D}"/>
              </a:ext>
            </a:extLst>
          </p:cNvPr>
          <p:cNvSpPr/>
          <p:nvPr/>
        </p:nvSpPr>
        <p:spPr>
          <a:xfrm>
            <a:off x="220663" y="6473736"/>
            <a:ext cx="11823700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UXCAM., 2020. </a:t>
            </a:r>
            <a:r>
              <a:rPr lang="en-GB" sz="1100" i="1" dirty="0">
                <a:solidFill>
                  <a:srgbClr val="000000"/>
                </a:solidFill>
                <a:latin typeface="Trebuchet MS" panose="020B0703020202090204" pitchFamily="34" charset="0"/>
              </a:rPr>
              <a:t>10 Apps with the Best User Onboarding Flows 2020 | </a:t>
            </a:r>
            <a:r>
              <a:rPr lang="en-GB" sz="1100" i="1" dirty="0" err="1">
                <a:solidFill>
                  <a:srgbClr val="000000"/>
                </a:solidFill>
                <a:latin typeface="Trebuchet MS" panose="020B0703020202090204" pitchFamily="34" charset="0"/>
              </a:rPr>
              <a:t>UXCam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25 October 2020]. Available from: 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https://uxcam.com/blog/10-apps-with-great-user-onboarding/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C9D4EB1-FC23-7F46-B980-3616088C9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4254"/>
            <a:ext cx="4724400" cy="5905500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3DD374-DAAC-5548-9FFA-283496CFF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4758" y="224254"/>
            <a:ext cx="5094057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0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0764A1-B26F-AD4D-81DB-4B826258BC8C}"/>
              </a:ext>
            </a:extLst>
          </p:cNvPr>
          <p:cNvSpPr txBox="1"/>
          <p:nvPr/>
        </p:nvSpPr>
        <p:spPr>
          <a:xfrm>
            <a:off x="1507374" y="1290150"/>
            <a:ext cx="998081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i="1" dirty="0">
                <a:latin typeface="Trebuchet MS" panose="020B0703020202090204" pitchFamily="34" charset="0"/>
              </a:rPr>
              <a:t>“The Heuristic technique, is any approach to problem-solving that uses a practical method or various shortcuts in order to produce solutions that may not be optimal but are sufficient given a limited timeframe or deadline”</a:t>
            </a:r>
            <a:endParaRPr lang="en-US" sz="3600" i="1" dirty="0">
              <a:latin typeface="Trebuchet MS" panose="020B070302020209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E3C7F5-E848-4243-8F67-E5474AFC1D68}"/>
              </a:ext>
            </a:extLst>
          </p:cNvPr>
          <p:cNvSpPr txBox="1"/>
          <p:nvPr/>
        </p:nvSpPr>
        <p:spPr>
          <a:xfrm>
            <a:off x="798022" y="6303217"/>
            <a:ext cx="1216983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latin typeface="Trebuchet MS" panose="020B0703020202090204" pitchFamily="34" charset="0"/>
              </a:rPr>
              <a:t>INVESTOPEDIA., 2021. Heuristics [viewed 20 October 2021]. Available from: </a:t>
            </a:r>
            <a:r>
              <a:rPr lang="en-GB" sz="1400" dirty="0">
                <a:latin typeface="Trebuchet MS" panose="020B0703020202090204" pitchFamily="34" charset="0"/>
                <a:hlinkClick r:id="rId2"/>
              </a:rPr>
              <a:t>https://www.investopedia.com/terms/h/heuristics.asp</a:t>
            </a:r>
            <a:r>
              <a:rPr lang="en-GB" sz="1400" dirty="0">
                <a:latin typeface="Trebuchet MS" panose="020B0703020202090204" pitchFamily="34" charset="0"/>
              </a:rPr>
              <a:t>  </a:t>
            </a:r>
          </a:p>
          <a:p>
            <a:endParaRPr lang="en-GB" sz="1400" dirty="0">
              <a:latin typeface="Trebuchet MS" panose="020B0703020202090204" pitchFamily="34" charset="0"/>
            </a:endParaRPr>
          </a:p>
          <a:p>
            <a:pPr algn="l"/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</p:txBody>
      </p:sp>
    </p:spTree>
    <p:extLst>
      <p:ext uri="{BB962C8B-B14F-4D97-AF65-F5344CB8AC3E}">
        <p14:creationId xmlns:p14="http://schemas.microsoft.com/office/powerpoint/2010/main" val="259275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he inside of a cockpit&#10;&#10;Description automatically generated with low confidence">
            <a:extLst>
              <a:ext uri="{FF2B5EF4-FFF2-40B4-BE49-F238E27FC236}">
                <a16:creationId xmlns:a16="http://schemas.microsoft.com/office/drawing/2014/main" id="{4C2C1538-CFB0-DF42-B99B-20F15D5E7E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8" b="23989"/>
          <a:stretch/>
        </p:blipFill>
        <p:spPr>
          <a:xfrm>
            <a:off x="0" y="0"/>
            <a:ext cx="1237487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611D25-436A-584B-AD14-441B360FDD00}"/>
              </a:ext>
            </a:extLst>
          </p:cNvPr>
          <p:cNvSpPr txBox="1"/>
          <p:nvPr/>
        </p:nvSpPr>
        <p:spPr>
          <a:xfrm>
            <a:off x="5868786" y="6152588"/>
            <a:ext cx="6184668" cy="57708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l"/>
            <a:r>
              <a:rPr lang="en-GB" sz="1050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THE ANIEROBI, 2021. Usability heuristics for cognitive disabilities. - UX Planet [viewed 20 October 2021]. Available from: </a:t>
            </a:r>
            <a:r>
              <a:rPr lang="en-GB" sz="1050" dirty="0">
                <a:solidFill>
                  <a:srgbClr val="000000"/>
                </a:solidFill>
                <a:effectLst/>
                <a:latin typeface="Trebuchet MS" panose="020B0703020202090204" pitchFamily="34" charset="0"/>
                <a:hlinkClick r:id="rId3"/>
              </a:rPr>
              <a:t>https://uxplanet.org/usability-heuristics-for-cognitive-disabilities-6988266e42e8</a:t>
            </a:r>
            <a:r>
              <a:rPr lang="en-GB" sz="1050" dirty="0">
                <a:solidFill>
                  <a:srgbClr val="000000"/>
                </a:solidFill>
                <a:effectLst/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3226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D7BF04-F67F-474D-A57F-29BB72F5939C}"/>
              </a:ext>
            </a:extLst>
          </p:cNvPr>
          <p:cNvSpPr/>
          <p:nvPr/>
        </p:nvSpPr>
        <p:spPr>
          <a:xfrm>
            <a:off x="102744" y="6596390"/>
            <a:ext cx="120789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i="1" dirty="0">
                <a:solidFill>
                  <a:srgbClr val="000000"/>
                </a:solidFill>
                <a:latin typeface="Trebuchet MS" panose="020B0703020202090204" pitchFamily="34" charset="0"/>
              </a:rPr>
              <a:t>Nielsen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., J. 2019. </a:t>
            </a:r>
            <a:r>
              <a:rPr lang="en-GB" sz="1100" i="1" dirty="0">
                <a:solidFill>
                  <a:srgbClr val="000000"/>
                </a:solidFill>
                <a:latin typeface="Trebuchet MS" panose="020B0703020202090204" pitchFamily="34" charset="0"/>
              </a:rPr>
              <a:t>10 Heuristics for User Interface Design: Article by Jakob Nielsen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25 October 2020]. Available from: 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https://www.nngroup.com/articles/ten-usability-heuristics/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D8802E3-148B-E045-B702-3D955E617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65" y="238539"/>
            <a:ext cx="10561016" cy="614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66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212C0A-DFED-4049-9E37-09BC47A62E2C}"/>
              </a:ext>
            </a:extLst>
          </p:cNvPr>
          <p:cNvSpPr/>
          <p:nvPr/>
        </p:nvSpPr>
        <p:spPr>
          <a:xfrm>
            <a:off x="2188042" y="6240359"/>
            <a:ext cx="788894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LEVENSON, H., 2017.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How To Perfect Your Mobile App’s Login Screen - Usability Geek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25 October 2020].</a:t>
            </a:r>
            <a:b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https://usabilitygeek.com/perfect-mobile-app-login-screen/</a:t>
            </a:r>
            <a:r>
              <a:rPr lang="en-GB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GB" sz="1200" dirty="0">
              <a:solidFill>
                <a:srgbClr val="000000"/>
              </a:solidFill>
              <a:latin typeface="Trebuchet MS" panose="020B0703020202090204" pitchFamily="34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9D1FE0-2A78-4449-96E6-FEF9BB3D6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3" y="0"/>
            <a:ext cx="10972800" cy="605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0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3060CD-7D55-B44C-A7DB-5F9F24DFEBA6}"/>
              </a:ext>
            </a:extLst>
          </p:cNvPr>
          <p:cNvSpPr/>
          <p:nvPr/>
        </p:nvSpPr>
        <p:spPr>
          <a:xfrm>
            <a:off x="269596" y="6414718"/>
            <a:ext cx="117258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BOS.,D.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12 Android Login Screen Design Examples To Copy Today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25 October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https://uxcam.com/blog/login-screen-examples/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4D443-4546-174D-856B-27F2CCF73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295" y="166283"/>
            <a:ext cx="8582435" cy="560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08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A321AD7-0213-6B47-B320-306369DD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5416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BEDD81-C08B-BA48-A224-9FBC1283E52D}"/>
              </a:ext>
            </a:extLst>
          </p:cNvPr>
          <p:cNvSpPr/>
          <p:nvPr/>
        </p:nvSpPr>
        <p:spPr>
          <a:xfrm>
            <a:off x="6132512" y="5917630"/>
            <a:ext cx="582640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UXPLANET.ORG, 2018. </a:t>
            </a:r>
            <a:r>
              <a:rPr lang="en-GB" sz="1100" i="1" dirty="0">
                <a:solidFill>
                  <a:srgbClr val="000000"/>
                </a:solidFill>
                <a:latin typeface="Trebuchet MS" panose="020B0703020202090204" pitchFamily="34" charset="0"/>
              </a:rPr>
              <a:t>18 UX Design Tips for Registration and Login Forms - UX Planet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25 October 2020]. Available from: 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https://uxplanet.org/18-ux-design-tips-for-registration-and-login-forms-f897557358ba</a:t>
            </a:r>
            <a:r>
              <a:rPr lang="en-GB" sz="11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GB" sz="1100" dirty="0">
              <a:solidFill>
                <a:srgbClr val="000000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477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SU_template_2020" id="{A5370062-BA9E-194F-8E58-3811970E6DF9}" vid="{21548FA0-9D80-374F-8C56-4F714AFA43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651</TotalTime>
  <Words>508</Words>
  <Application>Microsoft Macintosh PowerPoint</Application>
  <PresentationFormat>Widescreen</PresentationFormat>
  <Paragraphs>27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Trebuchet MS</vt:lpstr>
      <vt:lpstr>Office Theme</vt:lpstr>
      <vt:lpstr>LOGIN SCREENS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LOGIN SCREENS</dc:title>
  <dc:creator>Martin Reid</dc:creator>
  <cp:lastModifiedBy>Martin Reid</cp:lastModifiedBy>
  <cp:revision>2</cp:revision>
  <dcterms:created xsi:type="dcterms:W3CDTF">2020-10-25T11:13:30Z</dcterms:created>
  <dcterms:modified xsi:type="dcterms:W3CDTF">2021-10-20T05:45:48Z</dcterms:modified>
</cp:coreProperties>
</file>